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8" r:id="rId3"/>
    <p:sldId id="305" r:id="rId4"/>
    <p:sldId id="307" r:id="rId5"/>
    <p:sldId id="306" r:id="rId6"/>
    <p:sldId id="309" r:id="rId7"/>
    <p:sldId id="311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2" r:id="rId16"/>
    <p:sldId id="321" r:id="rId17"/>
    <p:sldId id="31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5FFB2529-1588-4A44-BE8D-42C05271F569}">
          <p14:sldIdLst>
            <p14:sldId id="256"/>
            <p14:sldId id="308"/>
            <p14:sldId id="305"/>
            <p14:sldId id="307"/>
            <p14:sldId id="306"/>
            <p14:sldId id="309"/>
            <p14:sldId id="311"/>
            <p14:sldId id="314"/>
            <p14:sldId id="315"/>
            <p14:sldId id="316"/>
            <p14:sldId id="317"/>
            <p14:sldId id="318"/>
            <p14:sldId id="319"/>
            <p14:sldId id="320"/>
            <p14:sldId id="322"/>
            <p14:sldId id="321"/>
            <p14:sldId id="312"/>
          </p14:sldIdLst>
        </p14:section>
        <p14:section name="Introduction" id="{D5514CAB-F7D7-45F3-874C-A314B79A1D21}">
          <p14:sldIdLst/>
        </p14:section>
        <p14:section name="Macro controls" id="{99FAFF17-33C5-48B1-97FC-4BE5D952A711}">
          <p14:sldIdLst/>
        </p14:section>
        <p14:section name="Estimating age shapes" id="{9F1EBDC1-B0A1-4A14-9B92-C7B2E53C496B}">
          <p14:sldIdLst/>
        </p14:section>
        <p14:section name="Conclusions" id="{F594E552-5CB5-4BA1-939A-27D5C5F151A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CC36D-9D5C-417F-A884-151FAA6111E6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2A912-D3B8-4714-86D8-2AECC411D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0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2A1473-CD2C-4B67-92BE-7A317127F4D9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CF693-C2DF-458E-8C1E-50CEEBB10B9B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C745A-8F09-4377-9291-40C22985C05D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324600"/>
            <a:ext cx="50292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8825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60C5CF-E798-4F9A-BD84-D09734469C65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F7A49-9170-4601-82C8-E9CF9B69433A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9C1BD2-D259-48BA-B6F2-CCC85F28AE58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BB5C6B-9A69-4E45-A511-5BD7958683AD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4AF2A-24AA-4C8F-8D70-CB07BBEAD17F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4C41B-9D66-43C0-A440-2B3220367F80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8B2F86-0849-49B8-95F3-340B50548C3C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C36F0F-919A-4DF3-B649-9C59E2226EB8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73C589D-CE14-4E54-A1DB-B947D4D87CBE}" type="datetime1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r>
              <a:rPr lang="en-US" smtClean="0"/>
              <a:t>Tables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How sensitive are NTTA results </a:t>
            </a:r>
            <a:br>
              <a:rPr lang="en-US" sz="3600" dirty="0" smtClean="0"/>
            </a:br>
            <a:r>
              <a:rPr lang="en-US" sz="3600" dirty="0" smtClean="0"/>
              <a:t>to changing methodology? </a:t>
            </a:r>
            <a:br>
              <a:rPr lang="en-US" sz="3600" dirty="0" smtClean="0"/>
            </a:br>
            <a:r>
              <a:rPr lang="en-US" sz="3600" dirty="0" smtClean="0"/>
              <a:t>An example from the US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Thursday, November 8, 2012</a:t>
            </a:r>
          </a:p>
          <a:p>
            <a:r>
              <a:rPr lang="en-US" sz="2400" dirty="0" smtClean="0"/>
              <a:t>European Time Use and NTA Workshop</a:t>
            </a:r>
          </a:p>
          <a:p>
            <a:r>
              <a:rPr lang="es-ES" sz="2400" dirty="0" err="1" smtClean="0"/>
              <a:t>Institute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Futures</a:t>
            </a:r>
            <a:r>
              <a:rPr lang="es-ES" sz="2400" dirty="0" smtClean="0"/>
              <a:t> </a:t>
            </a:r>
            <a:r>
              <a:rPr lang="es-ES" sz="2400" dirty="0" err="1" smtClean="0"/>
              <a:t>Studies</a:t>
            </a:r>
            <a:r>
              <a:rPr lang="es-ES" sz="2400" dirty="0" smtClean="0"/>
              <a:t>, </a:t>
            </a:r>
            <a:r>
              <a:rPr lang="es-ES" sz="2400" dirty="0" err="1" smtClean="0"/>
              <a:t>Stockholm</a:t>
            </a:r>
            <a:r>
              <a:rPr lang="es-ES" sz="2400" dirty="0" smtClean="0"/>
              <a:t>, </a:t>
            </a:r>
            <a:r>
              <a:rPr lang="es-ES" sz="2400" dirty="0" err="1" smtClean="0"/>
              <a:t>Sweden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657600"/>
            <a:ext cx="6400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Gretchen </a:t>
            </a:r>
            <a:r>
              <a:rPr lang="en-US" sz="2400" b="1" dirty="0" err="1" smtClean="0"/>
              <a:t>Donehower</a:t>
            </a:r>
            <a:endParaRPr lang="en-US" sz="2400" b="1" dirty="0" smtClean="0"/>
          </a:p>
          <a:p>
            <a:r>
              <a:rPr lang="en-US" sz="2400" b="1" dirty="0" smtClean="0"/>
              <a:t>University of California at Berkeley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Multitasking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90600"/>
            <a:ext cx="1905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Consumption profiles in time units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Baseline: </a:t>
            </a:r>
          </a:p>
          <a:p>
            <a:r>
              <a:rPr lang="en-US" sz="2400" dirty="0" smtClean="0"/>
              <a:t>Include </a:t>
            </a:r>
          </a:p>
          <a:p>
            <a:r>
              <a:rPr lang="en-US" sz="2400" dirty="0" smtClean="0"/>
              <a:t>multitasking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Alternative: </a:t>
            </a:r>
          </a:p>
          <a:p>
            <a:r>
              <a:rPr lang="en-US" sz="2400" dirty="0" smtClean="0"/>
              <a:t>No multitasking</a:t>
            </a:r>
          </a:p>
          <a:p>
            <a:endParaRPr lang="en-US" sz="2400" dirty="0" smtClean="0"/>
          </a:p>
        </p:txBody>
      </p:sp>
      <p:pic>
        <p:nvPicPr>
          <p:cNvPr id="2050" name="Picture 2" descr="C:\Users\Gretchen\Dropbox\Time_Use_and_Gender Europe Stockholm 2102\sens_graphs\mt_time_con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166" y="1447800"/>
            <a:ext cx="7439833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Wage Imputation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1905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Production profiles in dollars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Baseline: </a:t>
            </a:r>
          </a:p>
          <a:p>
            <a:r>
              <a:rPr lang="en-US" sz="2400" dirty="0" smtClean="0"/>
              <a:t>Specialist replacement wages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Alternative: </a:t>
            </a:r>
          </a:p>
          <a:p>
            <a:r>
              <a:rPr lang="en-US" sz="2400" dirty="0" smtClean="0"/>
              <a:t>Opportunity cost wages</a:t>
            </a:r>
          </a:p>
          <a:p>
            <a:endParaRPr lang="en-US" sz="2400" dirty="0" smtClean="0"/>
          </a:p>
        </p:txBody>
      </p:sp>
      <p:pic>
        <p:nvPicPr>
          <p:cNvPr id="3075" name="Picture 3" descr="C:\Users\Gretchen\Dropbox\Time_Use_and_Gender Europe Stockholm 2102\sens_graphs\dol1_pro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5977" y="1447800"/>
            <a:ext cx="7438023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Wage Imputation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1905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Consumptionprofiles</a:t>
            </a:r>
            <a:r>
              <a:rPr lang="en-US" sz="2400" dirty="0" smtClean="0"/>
              <a:t> in dollars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Baseline: </a:t>
            </a:r>
          </a:p>
          <a:p>
            <a:r>
              <a:rPr lang="en-US" sz="2400" dirty="0" smtClean="0"/>
              <a:t>Specialist replacement wages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Alternative: </a:t>
            </a:r>
          </a:p>
          <a:p>
            <a:r>
              <a:rPr lang="en-US" sz="2400" dirty="0" smtClean="0"/>
              <a:t>Opportunity cost wages</a:t>
            </a:r>
          </a:p>
          <a:p>
            <a:endParaRPr lang="en-US" sz="2400" dirty="0" smtClean="0"/>
          </a:p>
        </p:txBody>
      </p:sp>
      <p:pic>
        <p:nvPicPr>
          <p:cNvPr id="4098" name="Picture 2" descr="C:\Users\Gretchen\Dropbox\Time_Use_and_Gender Europe Stockholm 2102\sens_graphs\dol1_con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6994" y="1447800"/>
            <a:ext cx="7437006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Consumption Allocation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1905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Consumptionprofiles</a:t>
            </a:r>
            <a:r>
              <a:rPr lang="en-US" sz="2400" dirty="0" smtClean="0"/>
              <a:t> in time units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Baseline: </a:t>
            </a:r>
          </a:p>
          <a:p>
            <a:r>
              <a:rPr lang="en-US" sz="2400" dirty="0" smtClean="0"/>
              <a:t>Equal allocation in target group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Alternative: </a:t>
            </a:r>
          </a:p>
          <a:p>
            <a:r>
              <a:rPr lang="en-US" sz="2400" dirty="0" smtClean="0"/>
              <a:t>Regression determines allocations (except </a:t>
            </a:r>
            <a:r>
              <a:rPr lang="en-US" sz="2400" dirty="0" err="1" smtClean="0"/>
              <a:t>vol-unteering</a:t>
            </a:r>
            <a:r>
              <a:rPr lang="en-US" sz="2400" dirty="0" smtClean="0"/>
              <a:t>)</a:t>
            </a:r>
          </a:p>
        </p:txBody>
      </p:sp>
      <p:pic>
        <p:nvPicPr>
          <p:cNvPr id="5122" name="Picture 2" descr="C:\Users\Gretchen\Dropbox\Time_Use_and_Gender Europe Stockholm 2102\sens_graphs\b_time_c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168" y="1447800"/>
            <a:ext cx="7439832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Consumption Allocation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1905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Consumptionprofiles</a:t>
            </a:r>
            <a:r>
              <a:rPr lang="en-US" sz="2400" dirty="0" smtClean="0"/>
              <a:t> dollars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Baseline: </a:t>
            </a:r>
          </a:p>
          <a:p>
            <a:r>
              <a:rPr lang="en-US" sz="2400" dirty="0" smtClean="0"/>
              <a:t>Equal allocation in target group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Alternative: </a:t>
            </a:r>
          </a:p>
          <a:p>
            <a:r>
              <a:rPr lang="en-US" sz="2400" dirty="0" smtClean="0"/>
              <a:t>Regression determines allocations (except </a:t>
            </a:r>
            <a:r>
              <a:rPr lang="en-US" sz="2400" dirty="0" err="1" smtClean="0"/>
              <a:t>vol-unteering</a:t>
            </a:r>
            <a:r>
              <a:rPr lang="en-US" sz="2400" dirty="0" smtClean="0"/>
              <a:t>)</a:t>
            </a:r>
          </a:p>
        </p:txBody>
      </p:sp>
      <p:pic>
        <p:nvPicPr>
          <p:cNvPr id="6146" name="Picture 2" descr="C:\Users\Gretchen\Dropbox\Time_Use_and_Gender Europe Stockholm 2102\sens_graphs\b_dol0_c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168" y="1447800"/>
            <a:ext cx="7439832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Consumption Allocation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1905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Consumptionprofiles</a:t>
            </a:r>
            <a:r>
              <a:rPr lang="en-US" sz="2400" dirty="0" smtClean="0"/>
              <a:t> dollars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Baseline: </a:t>
            </a:r>
          </a:p>
          <a:p>
            <a:r>
              <a:rPr lang="en-US" sz="2400" dirty="0" smtClean="0"/>
              <a:t>Equal allocation in target group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Alternative: </a:t>
            </a:r>
          </a:p>
          <a:p>
            <a:r>
              <a:rPr lang="en-US" sz="2400" dirty="0" smtClean="0"/>
              <a:t>Regression determines allocations (except </a:t>
            </a:r>
            <a:r>
              <a:rPr lang="en-US" sz="2400" dirty="0" err="1" smtClean="0"/>
              <a:t>vol-unteering</a:t>
            </a:r>
            <a:r>
              <a:rPr lang="en-US" sz="2400" dirty="0" smtClean="0"/>
              <a:t>)</a:t>
            </a:r>
          </a:p>
        </p:txBody>
      </p:sp>
      <p:pic>
        <p:nvPicPr>
          <p:cNvPr id="6146" name="Picture 2" descr="C:\Users\Gretchen\Dropbox\Time_Use_and_Gender Europe Stockholm 2102\sens_graphs\b_dol0_c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168" y="1447800"/>
            <a:ext cx="7439832" cy="54102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4648200" y="4495800"/>
            <a:ext cx="1066800" cy="990600"/>
          </a:xfrm>
          <a:prstGeom prst="ellipse">
            <a:avLst/>
          </a:prstGeom>
          <a:solidFill>
            <a:srgbClr val="92D050">
              <a:alpha val="30000"/>
            </a:srgbClr>
          </a:solidFill>
          <a:ln w="412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Regression and multitasking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Time (hours/day) consumed by 0 year olds: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we include multitasking and regression, estimates seem to show “crowding out” of general household activities in households with babies.  Is this misleading???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76951" y="1905000"/>
          <a:ext cx="641924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042"/>
                <a:gridCol w="750302"/>
                <a:gridCol w="750302"/>
                <a:gridCol w="666935"/>
                <a:gridCol w="83366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Boys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Girls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Care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Gen’l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Care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Gen’l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 (multitasking</a:t>
                      </a:r>
                      <a:r>
                        <a:rPr lang="en-US" baseline="0" dirty="0" smtClean="0"/>
                        <a:t> and equal allocation to target)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Changing methodology: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 multitasking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Regression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Regression</a:t>
                      </a:r>
                      <a:r>
                        <a:rPr lang="en-US" baseline="0" dirty="0" smtClean="0"/>
                        <a:t> AND no multitasking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NTTA Recommendations</a:t>
            </a:r>
            <a:br>
              <a:rPr lang="en-US" dirty="0" smtClean="0"/>
            </a:br>
            <a:r>
              <a:rPr lang="en-US" dirty="0" smtClean="0"/>
              <a:t>(?? Based only on US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Keep</a:t>
            </a:r>
          </a:p>
          <a:p>
            <a:pPr lvl="1"/>
            <a:r>
              <a:rPr lang="en-US" dirty="0" smtClean="0"/>
              <a:t>Expansive activity definition</a:t>
            </a:r>
          </a:p>
          <a:p>
            <a:pPr lvl="1"/>
            <a:r>
              <a:rPr lang="en-US" dirty="0" smtClean="0"/>
              <a:t>Adjustments for quality and fringe benefits</a:t>
            </a:r>
          </a:p>
          <a:p>
            <a:pPr lvl="1"/>
            <a:r>
              <a:rPr lang="en-US" dirty="0" smtClean="0"/>
              <a:t>No age adjustment for productivity</a:t>
            </a:r>
          </a:p>
          <a:p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Multi-tasking: important, but many countries don’t have data, so any country with multi-tasking estimates should also make estimates with no multi-tasking</a:t>
            </a:r>
          </a:p>
          <a:p>
            <a:pPr lvl="1"/>
            <a:r>
              <a:rPr lang="en-US" dirty="0" smtClean="0"/>
              <a:t>Wage imputation: implement modified opportunity cost for care only (adjusted by education of caregiver)</a:t>
            </a:r>
          </a:p>
          <a:p>
            <a:pPr lvl="1"/>
            <a:r>
              <a:rPr lang="en-US" dirty="0" smtClean="0"/>
              <a:t>Consumption imputation: implement regression method for care but not general household activities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NTA and gender: what, why and how</a:t>
            </a:r>
          </a:p>
          <a:p>
            <a:r>
              <a:rPr lang="en-US" dirty="0" smtClean="0"/>
              <a:t>Review current methodology, major method alternatives and how to evaluate them</a:t>
            </a:r>
          </a:p>
          <a:p>
            <a:r>
              <a:rPr lang="en-US" dirty="0" smtClean="0"/>
              <a:t>Review results under different methods </a:t>
            </a:r>
          </a:p>
          <a:p>
            <a:r>
              <a:rPr lang="en-US" dirty="0" smtClean="0"/>
              <a:t>Recommendations based on US example (n=1!)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32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NTA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Measure economic activity by age AND gender</a:t>
            </a:r>
          </a:p>
          <a:p>
            <a:pPr lvl="1"/>
            <a:r>
              <a:rPr lang="en-US" dirty="0" smtClean="0"/>
              <a:t>Include productive activity not traded in the market, not measured in GDP </a:t>
            </a:r>
          </a:p>
          <a:p>
            <a:pPr lvl="1"/>
            <a:r>
              <a:rPr lang="en-US" dirty="0" smtClean="0"/>
              <a:t>11 countries actively working, more will start in 2013</a:t>
            </a:r>
          </a:p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Equity – is it fair?</a:t>
            </a:r>
          </a:p>
          <a:p>
            <a:pPr lvl="1"/>
            <a:r>
              <a:rPr lang="en-US" dirty="0" smtClean="0"/>
              <a:t>Efficiency – is it the best use of human resources?</a:t>
            </a:r>
          </a:p>
          <a:p>
            <a:pPr lvl="1"/>
            <a:r>
              <a:rPr lang="en-US" dirty="0" smtClean="0"/>
              <a:t>Measure true cost of dependency and human capital investment</a:t>
            </a:r>
          </a:p>
          <a:p>
            <a:r>
              <a:rPr lang="en-US" dirty="0" smtClean="0"/>
              <a:t>How</a:t>
            </a:r>
          </a:p>
          <a:p>
            <a:pPr lvl="1"/>
            <a:r>
              <a:rPr lang="en-US" dirty="0" smtClean="0"/>
              <a:t>Estimate NTA by gender</a:t>
            </a:r>
          </a:p>
          <a:p>
            <a:pPr lvl="1"/>
            <a:r>
              <a:rPr lang="en-US" dirty="0" smtClean="0"/>
              <a:t>Add National Time Transfer Accounts (NTTA): use time use surveys to add “household production”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32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29000" y="76200"/>
            <a:ext cx="2209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 in NTA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1200" y="533400"/>
            <a:ext cx="2286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National Time </a:t>
            </a:r>
          </a:p>
          <a:p>
            <a:pPr algn="ctr"/>
            <a:r>
              <a:rPr lang="en-US" sz="1200" dirty="0" smtClean="0"/>
              <a:t>Transfer Accounts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4876800" y="533400"/>
            <a:ext cx="2286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National</a:t>
            </a:r>
          </a:p>
          <a:p>
            <a:pPr algn="ctr"/>
            <a:r>
              <a:rPr lang="en-US" sz="1200" dirty="0" smtClean="0"/>
              <a:t> Transfer Accounts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905000" y="11430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Identify household production activities in TU survey  (expansive definition)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905000" y="19812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Count time spent, including multi-tasking (50/50 for work overlap, 100 for leisure overlap)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905000" y="5334000"/>
            <a:ext cx="2514600" cy="1447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Attribute a wage to each type of activity (specialist replacement , with adjustments for quality and fringe benefits)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905000" y="28194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Estimate per capita age profile of household production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1905000" y="36576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Impute consumption equally to those in target age group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1905000" y="44958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Estimate transfers removing consumption of own-produced activities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800600" y="11430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Calculate single-sex NTA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800600" y="1981200"/>
            <a:ext cx="2514600" cy="15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Calculate age profiles by sex using same NTA methodology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4800600" y="36576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Adjust two-sex age profiles at each age to be consistent with single-sex profiles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29000" y="76200"/>
            <a:ext cx="2209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 in NTA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1200" y="533400"/>
            <a:ext cx="2286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National Time </a:t>
            </a:r>
          </a:p>
          <a:p>
            <a:pPr algn="ctr"/>
            <a:r>
              <a:rPr lang="en-US" sz="1200" dirty="0" smtClean="0"/>
              <a:t>Transfer Accounts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4876800" y="533400"/>
            <a:ext cx="2286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National</a:t>
            </a:r>
          </a:p>
          <a:p>
            <a:pPr algn="ctr"/>
            <a:r>
              <a:rPr lang="en-US" sz="1200" dirty="0" smtClean="0"/>
              <a:t> Transfer Accounts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905000" y="11430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Identify household production activities in TU survey  (expansive definition)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905000" y="19812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Count time spent, including multi-tasking (50/50 for work overlap, 100 for leisure overlap)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905000" y="5334000"/>
            <a:ext cx="2514600" cy="1447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Attribute a wage to each type of activity (specialist replacement , with adjustments for quality and fringe benefits)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905000" y="28194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Estimate per capita age profile of household production</a:t>
            </a:r>
            <a:endParaRPr lang="en-US" sz="1400" dirty="0"/>
          </a:p>
        </p:txBody>
      </p:sp>
      <p:sp>
        <p:nvSpPr>
          <p:cNvPr id="11" name="Left Arrow 10"/>
          <p:cNvSpPr/>
          <p:nvPr/>
        </p:nvSpPr>
        <p:spPr>
          <a:xfrm>
            <a:off x="1600200" y="1371600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" y="1143000"/>
            <a:ext cx="14478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Restrictive definition</a:t>
            </a:r>
            <a:endParaRPr lang="en-US" sz="1400" dirty="0"/>
          </a:p>
        </p:txBody>
      </p:sp>
      <p:sp>
        <p:nvSpPr>
          <p:cNvPr id="13" name="Left Arrow 12"/>
          <p:cNvSpPr/>
          <p:nvPr/>
        </p:nvSpPr>
        <p:spPr>
          <a:xfrm>
            <a:off x="1600200" y="2133600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" y="1981200"/>
            <a:ext cx="14478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 multi-tasking</a:t>
            </a:r>
            <a:endParaRPr lang="en-US" sz="1400" dirty="0"/>
          </a:p>
        </p:txBody>
      </p:sp>
      <p:sp>
        <p:nvSpPr>
          <p:cNvPr id="15" name="Left Arrow 14"/>
          <p:cNvSpPr/>
          <p:nvPr/>
        </p:nvSpPr>
        <p:spPr>
          <a:xfrm>
            <a:off x="1600200" y="5486400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200" y="5867400"/>
            <a:ext cx="1447800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OC for care only</a:t>
            </a:r>
            <a:endParaRPr lang="en-US" sz="1400" dirty="0"/>
          </a:p>
        </p:txBody>
      </p:sp>
      <p:sp>
        <p:nvSpPr>
          <p:cNvPr id="17" name="Left Arrow 16"/>
          <p:cNvSpPr/>
          <p:nvPr/>
        </p:nvSpPr>
        <p:spPr>
          <a:xfrm>
            <a:off x="1600200" y="3886200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800000">
            <a:off x="7315200" y="2209800"/>
            <a:ext cx="2286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" y="6324600"/>
            <a:ext cx="1447800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 adjustments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1905000" y="36576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Impute consumption equally to those in target age group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76200" y="3657600"/>
            <a:ext cx="14478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Data-driven imputation (regression)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1905000" y="44958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Estimate transfers removing consumption of own-produced activities</a:t>
            </a:r>
            <a:endParaRPr lang="en-US" sz="1400" dirty="0"/>
          </a:p>
        </p:txBody>
      </p:sp>
      <p:sp>
        <p:nvSpPr>
          <p:cNvPr id="23" name="Left Arrow 22"/>
          <p:cNvSpPr/>
          <p:nvPr/>
        </p:nvSpPr>
        <p:spPr>
          <a:xfrm>
            <a:off x="1600200" y="6477000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/>
          <p:cNvSpPr/>
          <p:nvPr/>
        </p:nvSpPr>
        <p:spPr>
          <a:xfrm>
            <a:off x="1600200" y="5943600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" y="5410200"/>
            <a:ext cx="1447800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Opportunity cost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800600" y="11430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Calculate single-sex NTA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800600" y="1981200"/>
            <a:ext cx="2514600" cy="15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Calculate age profiles by sex using same NTA methodology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620000" y="1981200"/>
            <a:ext cx="14478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 regression instead of EAC weights</a:t>
            </a:r>
            <a:endParaRPr lang="en-US" sz="1400" dirty="0"/>
          </a:p>
        </p:txBody>
      </p:sp>
      <p:sp>
        <p:nvSpPr>
          <p:cNvPr id="29" name="Left Arrow 28"/>
          <p:cNvSpPr/>
          <p:nvPr/>
        </p:nvSpPr>
        <p:spPr>
          <a:xfrm rot="10800000">
            <a:off x="7315200" y="3048000"/>
            <a:ext cx="2286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2819400"/>
            <a:ext cx="14478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Change definition of household head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4800600" y="36576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Adjust two-sex age profiles at each age to be consistent with single-sex profiles</a:t>
            </a:r>
            <a:endParaRPr lang="en-US" sz="1400" dirty="0"/>
          </a:p>
        </p:txBody>
      </p:sp>
      <p:sp>
        <p:nvSpPr>
          <p:cNvPr id="32" name="Left Arrow 31"/>
          <p:cNvSpPr/>
          <p:nvPr/>
        </p:nvSpPr>
        <p:spPr>
          <a:xfrm rot="10800000">
            <a:off x="7315201" y="3886200"/>
            <a:ext cx="2286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20000" y="3657600"/>
            <a:ext cx="14478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 adjustment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evaluate impact of changing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changes only impact at the aggregate, country macro level</a:t>
            </a:r>
          </a:p>
          <a:p>
            <a:pPr lvl="1"/>
            <a:r>
              <a:rPr lang="en-US" dirty="0" smtClean="0"/>
              <a:t>Example: remove quality or fringe-benefit adjustment factors</a:t>
            </a:r>
          </a:p>
          <a:p>
            <a:r>
              <a:rPr lang="en-US" dirty="0" smtClean="0"/>
              <a:t>Some changes only impact the age shape but not the macro amount</a:t>
            </a:r>
          </a:p>
          <a:p>
            <a:pPr lvl="1"/>
            <a:r>
              <a:rPr lang="en-US" dirty="0" smtClean="0"/>
              <a:t>Example: change imputation for consumption, change headship definition</a:t>
            </a:r>
          </a:p>
          <a:p>
            <a:r>
              <a:rPr lang="en-US" dirty="0" smtClean="0"/>
              <a:t>Some changes impact both</a:t>
            </a:r>
          </a:p>
          <a:p>
            <a:pPr lvl="1"/>
            <a:r>
              <a:rPr lang="en-US" dirty="0" smtClean="0"/>
              <a:t>Treatment of multi-tasking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Macro-level impacts</a:t>
            </a:r>
            <a:br>
              <a:rPr lang="en-US" dirty="0" smtClean="0"/>
            </a:br>
            <a:r>
              <a:rPr lang="en-US" dirty="0" smtClean="0"/>
              <a:t>US, 2009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7543800" cy="4907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609600"/>
                <a:gridCol w="609600"/>
              </a:tblGrid>
              <a:tr h="47413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Baseline (BL)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Value of Total NTTA Production, Relative to 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NTA Labor Income, Relative to GDP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value changing one aspect</a:t>
                      </a:r>
                      <a:r>
                        <a:rPr lang="en-US" baseline="0" dirty="0" smtClean="0"/>
                        <a:t> of the methodology: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BL Diff:</a:t>
                      </a:r>
                      <a:endParaRPr lang="en-US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Restrictive definition of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 multi-tasking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-12</a:t>
                      </a:r>
                      <a:endParaRPr lang="en-US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Opportunity</a:t>
                      </a:r>
                      <a:r>
                        <a:rPr lang="en-US" baseline="0" dirty="0" smtClean="0"/>
                        <a:t> cost method (all activities)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Opportunity</a:t>
                      </a:r>
                      <a:r>
                        <a:rPr lang="en-US" baseline="0" dirty="0" smtClean="0"/>
                        <a:t> cost method (care activities only)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 quality adjustment </a:t>
                      </a:r>
                      <a:r>
                        <a:rPr lang="en-US" baseline="0" dirty="0" smtClean="0"/>
                        <a:t>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 fringe-benefit</a:t>
                      </a:r>
                      <a:r>
                        <a:rPr lang="en-US" baseline="0" dirty="0" smtClean="0"/>
                        <a:t> adjustment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-9</a:t>
                      </a:r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quality or fringe-benefit adjustment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Examining age profile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Group activities into two types</a:t>
            </a:r>
          </a:p>
          <a:p>
            <a:pPr lvl="1"/>
            <a:r>
              <a:rPr lang="en-US" dirty="0" smtClean="0"/>
              <a:t>Care activities which are allocated to age groups</a:t>
            </a:r>
          </a:p>
          <a:p>
            <a:pPr lvl="2"/>
            <a:r>
              <a:rPr lang="en-US" dirty="0" smtClean="0"/>
              <a:t>care of children or elderly, volunteering</a:t>
            </a:r>
          </a:p>
          <a:p>
            <a:pPr lvl="1"/>
            <a:r>
              <a:rPr lang="en-US" dirty="0" smtClean="0"/>
              <a:t>General household activities the benefit all household members</a:t>
            </a:r>
          </a:p>
          <a:p>
            <a:pPr lvl="2"/>
            <a:r>
              <a:rPr lang="en-US" dirty="0" smtClean="0"/>
              <a:t>cooking, cleaning, laundry, household maintenance and management, lawn and garden care, pet care, purchasing goods and services, related travel</a:t>
            </a:r>
          </a:p>
          <a:p>
            <a:r>
              <a:rPr lang="en-US" dirty="0" smtClean="0"/>
              <a:t>Compare alternative methodology to baseline estimates by gender for two types of activities separately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Multitasking</a:t>
            </a:r>
            <a:endParaRPr lang="en-US" dirty="0"/>
          </a:p>
        </p:txBody>
      </p:sp>
      <p:pic>
        <p:nvPicPr>
          <p:cNvPr id="1027" name="Picture 3" descr="C:\Users\Gretchen\Dropbox\Time_Use_and_Gender Europe Stockholm 2102\sens_graphs\mt_time_pro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167" y="1447800"/>
            <a:ext cx="7439833" cy="5410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990600"/>
            <a:ext cx="182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Production profiles in time units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Baseline: </a:t>
            </a:r>
          </a:p>
          <a:p>
            <a:r>
              <a:rPr lang="en-US" sz="2400" dirty="0" smtClean="0"/>
              <a:t>Include </a:t>
            </a:r>
          </a:p>
          <a:p>
            <a:r>
              <a:rPr lang="en-US" sz="2400" dirty="0" smtClean="0"/>
              <a:t>multitasking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Alternative: </a:t>
            </a:r>
          </a:p>
          <a:p>
            <a:r>
              <a:rPr lang="en-US" sz="2400" dirty="0" smtClean="0"/>
              <a:t>No multitasking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A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NTATheme1</Template>
  <TotalTime>6377</TotalTime>
  <Words>892</Words>
  <Application>Microsoft Office PowerPoint</Application>
  <PresentationFormat>Bildspel på skärmen (4:3)</PresentationFormat>
  <Paragraphs>205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NTATheme1</vt:lpstr>
      <vt:lpstr>How sensitive are NTTA results  to changing methodology?  An example from the US</vt:lpstr>
      <vt:lpstr>Outline</vt:lpstr>
      <vt:lpstr>NTA and Gender</vt:lpstr>
      <vt:lpstr>PowerPoint-presentation</vt:lpstr>
      <vt:lpstr>PowerPoint-presentation</vt:lpstr>
      <vt:lpstr>How to evaluate impact of changing method?</vt:lpstr>
      <vt:lpstr>Macro-level impacts US, 2009</vt:lpstr>
      <vt:lpstr>Examining age profile impacts</vt:lpstr>
      <vt:lpstr>Multitasking</vt:lpstr>
      <vt:lpstr>Multitasking</vt:lpstr>
      <vt:lpstr>Wage Imputation</vt:lpstr>
      <vt:lpstr>Wage Imputation</vt:lpstr>
      <vt:lpstr>Consumption Allocation</vt:lpstr>
      <vt:lpstr>Consumption Allocation</vt:lpstr>
      <vt:lpstr>Consumption Allocation</vt:lpstr>
      <vt:lpstr>Regression and multitasking</vt:lpstr>
      <vt:lpstr>NTTA Recommendations (?? Based only on US example)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Gäst 3</cp:lastModifiedBy>
  <cp:revision>46</cp:revision>
  <dcterms:created xsi:type="dcterms:W3CDTF">2011-11-23T02:33:49Z</dcterms:created>
  <dcterms:modified xsi:type="dcterms:W3CDTF">2012-11-08T12:07:04Z</dcterms:modified>
</cp:coreProperties>
</file>